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1E2B5-703A-499A-A0B2-EAD66283FCB8}" type="datetimeFigureOut">
              <a:rPr lang="en-GB" smtClean="0"/>
              <a:t>04/08/2017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DC71-05A4-402F-9106-ADDEBEE2E9B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014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4F92-661F-4424-ADED-7D3829A4203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72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add title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layer</a:t>
            </a:r>
          </a:p>
          <a:p>
            <a:pPr lvl="2"/>
            <a:r>
              <a:rPr lang="en-GB" noProof="0" dirty="0"/>
              <a:t>Third layer</a:t>
            </a:r>
          </a:p>
          <a:p>
            <a:pPr lvl="3"/>
            <a:r>
              <a:rPr lang="en-GB" noProof="0" dirty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080540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4.pn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 ?><Relationships xmlns="http://schemas.openxmlformats.org/package/2006/relationships"><Relationship Id="rId3" Target="../media/hdphoto1.wdp" Type="http://schemas.microsoft.com/office/2007/relationships/hdphoto"/><Relationship Id="rId7" Target="../media/image10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12.xml" Type="http://schemas.openxmlformats.org/officeDocument/2006/relationships/slideLayout"/><Relationship Id="rId6" Target="../media/image9.jpeg" Type="http://schemas.openxmlformats.org/officeDocument/2006/relationships/image"/><Relationship Id="rId5" Target="../media/image8.jpeg" Type="http://schemas.openxmlformats.org/officeDocument/2006/relationships/image"/><Relationship Id="rId4" Target="../media/image7.pn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>
          <a:xfrm>
            <a:off x="636704" y="440708"/>
            <a:ext cx="7776000" cy="1028523"/>
          </a:xfrm>
        </p:spPr>
        <p:txBody>
          <a:bodyPr/>
          <a:lstStyle/>
          <a:p>
            <a:pPr algn="ctr"/>
            <a:r>
              <a:rPr lang="de-DE" sz="2600" b="1" dirty="0">
                <a:solidFill>
                  <a:srgbClr val="002060"/>
                </a:solidFill>
                <a:latin typeface="Calibri" panose="020F0502020204030204" pitchFamily="34" charset="0"/>
              </a:rPr>
              <a:t>Up-scaling Basic Sanitation for the Urban Poor (UBSUP)  in Kenya</a:t>
            </a:r>
            <a:br>
              <a:rPr lang="de-DE" dirty="0">
                <a:latin typeface="Calibri" panose="020F0502020204030204" pitchFamily="34" charset="0"/>
              </a:rPr>
            </a:br>
            <a:endParaRPr lang="de-DE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852" y="1256658"/>
            <a:ext cx="4986262" cy="3525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el 15"/>
          <p:cNvSpPr txBox="1">
            <a:spLocks/>
          </p:cNvSpPr>
          <p:nvPr/>
        </p:nvSpPr>
        <p:spPr bwMode="auto">
          <a:xfrm>
            <a:off x="604466" y="4857378"/>
            <a:ext cx="7776000" cy="72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sz="26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Presentation for Public Health Officers</a:t>
            </a:r>
          </a:p>
          <a:p>
            <a:pPr algn="ctr"/>
            <a:endParaRPr lang="de-DE" sz="1400" b="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r>
              <a:rPr lang="de-DE" sz="1400" b="0" kern="0" dirty="0">
                <a:solidFill>
                  <a:srgbClr val="002060"/>
                </a:solidFill>
                <a:latin typeface="Calibri" panose="020F0502020204030204" pitchFamily="34" charset="0"/>
              </a:rPr>
              <a:t>Version: 2.0</a:t>
            </a:r>
            <a:br>
              <a:rPr lang="de-DE" sz="1400" b="0" kern="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de-DE" sz="1400" b="0" kern="0" dirty="0">
                <a:solidFill>
                  <a:srgbClr val="002060"/>
                </a:solidFill>
                <a:latin typeface="Calibri" panose="020F0502020204030204" pitchFamily="34" charset="0"/>
              </a:rPr>
              <a:t>Last Update: August 2017</a:t>
            </a:r>
            <a:br>
              <a:rPr lang="de-DE" b="0" kern="0" dirty="0">
                <a:latin typeface="Calibri" panose="020F0502020204030204" pitchFamily="34" charset="0"/>
              </a:rPr>
            </a:br>
            <a:endParaRPr lang="de-DE" sz="1600" b="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3" descr="C:\Users\blum_son\Desktop\Documents\Communications\Logos\ELdZ_Kenia_en_3\ELdZ_Kenia_en_3\ELdZ_Kenia_en\JPEG_RGB_600dpi\ELdZ_Ken_rgb_en.jpg">
            <a:extLst>
              <a:ext uri="{FF2B5EF4-FFF2-40B4-BE49-F238E27FC236}">
                <a16:creationId xmlns:a16="http://schemas.microsoft.com/office/drawing/2014/main" id="{DB4D524D-4D68-40EA-9CA3-BAFAE5FF69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13766" r="10198" b="13766"/>
          <a:stretch/>
        </p:blipFill>
        <p:spPr bwMode="auto">
          <a:xfrm>
            <a:off x="7218114" y="5239118"/>
            <a:ext cx="1945265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51269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37322" y="719103"/>
            <a:ext cx="5276191" cy="56694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Testing and piloting of different types of  toilets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2,156 toilets completed during the pilot phase with 3 Water Service Providers (WSPs)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Concept established (study, sanitation systems, social marketing concept and business model)</a:t>
            </a:r>
            <a:endParaRPr lang="en-US" sz="2000" i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The 1</a:t>
            </a:r>
            <a:r>
              <a:rPr lang="en-US" sz="2000" b="1" baseline="30000" dirty="0">
                <a:solidFill>
                  <a:srgbClr val="002060"/>
                </a:solidFill>
              </a:rPr>
              <a:t>st</a:t>
            </a:r>
            <a:r>
              <a:rPr lang="en-US" sz="2000" b="1" dirty="0">
                <a:solidFill>
                  <a:srgbClr val="002060"/>
                </a:solidFill>
              </a:rPr>
              <a:t> call for proposals  for up-scaling done where 40 water utilities had applied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20 projects have implemented 4,000 toilets and 7 decentralised treatment facilities (6 under construction)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53812" y="369446"/>
            <a:ext cx="7205219" cy="461665"/>
            <a:chOff x="674548" y="-1289133"/>
            <a:chExt cx="7205219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1088443" y="-1289133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Achievements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48" y="-1260639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" name="Picture 2" descr="C:\Users\HP\Desktop\Bilder\SaniGo Testing\DSC0445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921" y="1152274"/>
            <a:ext cx="3432314" cy="204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P\Desktop\Bilder\SaniGo Testing\DSC0444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921" y="3586689"/>
            <a:ext cx="3432314" cy="207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65718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95523" y="1385973"/>
            <a:ext cx="8056178" cy="451412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tx1"/>
                </a:solidFill>
              </a:rPr>
              <a:t>The manual </a:t>
            </a:r>
            <a:r>
              <a:rPr lang="en-US" sz="2000" b="1" dirty="0" err="1">
                <a:solidFill>
                  <a:schemeClr val="tx1"/>
                </a:solidFill>
              </a:rPr>
              <a:t>emptiers</a:t>
            </a:r>
            <a:r>
              <a:rPr lang="en-US" sz="2000" b="1" dirty="0">
                <a:solidFill>
                  <a:schemeClr val="tx1"/>
                </a:solidFill>
              </a:rPr>
              <a:t> (Sanitation Teams) are identified by the Public Health Officers (PHOs)</a:t>
            </a:r>
          </a:p>
          <a:p>
            <a:pPr marL="457200" indent="-457200">
              <a:buFontTx/>
              <a:buAutoNum type="arabicPeriod"/>
            </a:pPr>
            <a:r>
              <a:rPr lang="en-US" sz="2000" b="1" dirty="0">
                <a:solidFill>
                  <a:schemeClr val="tx1"/>
                </a:solidFill>
              </a:rPr>
              <a:t>Registration at the WSP for training (minimum of 15 people)   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000" b="1" dirty="0">
                <a:solidFill>
                  <a:schemeClr val="tx1"/>
                </a:solidFill>
              </a:rPr>
              <a:t>Theoretical and Practical training by the WSPs, PHOs, NEMA officials and </a:t>
            </a:r>
            <a:r>
              <a:rPr lang="en-US" sz="2000" b="1" dirty="0" err="1">
                <a:solidFill>
                  <a:schemeClr val="tx1"/>
                </a:solidFill>
              </a:rPr>
              <a:t>SafiSan</a:t>
            </a:r>
            <a:r>
              <a:rPr lang="en-US" sz="2000" b="1" dirty="0">
                <a:solidFill>
                  <a:schemeClr val="tx1"/>
                </a:solidFill>
              </a:rPr>
              <a:t> team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000" b="1" dirty="0">
                <a:solidFill>
                  <a:schemeClr val="tx1"/>
                </a:solidFill>
              </a:rPr>
              <a:t>Certificate of training awarded to the Sanitation Team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000" b="1" dirty="0">
                <a:solidFill>
                  <a:schemeClr val="tx1"/>
                </a:solidFill>
              </a:rPr>
              <a:t>Registration at the Department of Gender and Social Welfare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000" b="1" dirty="0">
                <a:solidFill>
                  <a:schemeClr val="tx1"/>
                </a:solidFill>
              </a:rPr>
              <a:t>Provision of certificate copy, list of members and ID’s to the WSP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000" b="1" dirty="0">
                <a:solidFill>
                  <a:schemeClr val="tx1"/>
                </a:solidFill>
              </a:rPr>
              <a:t>Sign lease agreement and </a:t>
            </a:r>
            <a:r>
              <a:rPr lang="en-US" sz="2000" b="1" dirty="0" err="1">
                <a:solidFill>
                  <a:schemeClr val="tx1"/>
                </a:solidFill>
              </a:rPr>
              <a:t>MoU</a:t>
            </a:r>
            <a:r>
              <a:rPr lang="en-US" sz="2000" b="1" dirty="0">
                <a:solidFill>
                  <a:schemeClr val="tx1"/>
                </a:solidFill>
              </a:rPr>
              <a:t> between the WSP and the group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814055" y="554976"/>
            <a:ext cx="7205219" cy="830997"/>
            <a:chOff x="674548" y="-1289133"/>
            <a:chExt cx="7205219" cy="830997"/>
          </a:xfrm>
        </p:grpSpPr>
        <p:sp>
          <p:nvSpPr>
            <p:cNvPr id="9" name="TextBox 8"/>
            <p:cNvSpPr txBox="1"/>
            <p:nvPr/>
          </p:nvSpPr>
          <p:spPr>
            <a:xfrm>
              <a:off x="1088443" y="-1289133"/>
              <a:ext cx="67913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Organisation of sanitation services</a:t>
              </a:r>
            </a:p>
            <a:p>
              <a:endParaRPr lang="en-US" sz="2400" dirty="0">
                <a:solidFill>
                  <a:srgbClr val="002060"/>
                </a:solidFill>
              </a:endParaRP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48" y="-1260639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489107" y="983726"/>
            <a:ext cx="83702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>
                <a:solidFill>
                  <a:schemeClr val="tx1"/>
                </a:solidFill>
              </a:rPr>
              <a:t>Identifying, training and registration of manual </a:t>
            </a:r>
            <a:r>
              <a:rPr lang="en-GB" sz="2000" dirty="0" err="1">
                <a:solidFill>
                  <a:schemeClr val="tx1"/>
                </a:solidFill>
              </a:rPr>
              <a:t>emptiers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19398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83325" y="1814732"/>
            <a:ext cx="8056178" cy="4514122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8. Seek authorization from Public Health Office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9. Apply for the NEMA Transportation Permit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10. WSP commissions group to begin with the emptying of the dry toilets/UDDTs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11. List of all registered Sanitation Teams will be in the WSP technical, customer care and pro-poor department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12. Clients contact the Sanitation Teams directly pay them for the services of emptying their facility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721291" y="1111569"/>
            <a:ext cx="7205219" cy="461665"/>
            <a:chOff x="674548" y="-1289133"/>
            <a:chExt cx="7205219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1088443" y="-1289133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Organisation of sanitation services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48" y="-1260639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909121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83325" y="1814732"/>
            <a:ext cx="8056178" cy="4514122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721291" y="1111569"/>
            <a:ext cx="7205219" cy="830997"/>
            <a:chOff x="674548" y="-1289133"/>
            <a:chExt cx="7205219" cy="830997"/>
          </a:xfrm>
        </p:grpSpPr>
        <p:sp>
          <p:nvSpPr>
            <p:cNvPr id="9" name="TextBox 8"/>
            <p:cNvSpPr txBox="1"/>
            <p:nvPr/>
          </p:nvSpPr>
          <p:spPr>
            <a:xfrm>
              <a:off x="1088443" y="-1289133"/>
              <a:ext cx="67913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Protective equipment for the sanitation service providers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48" y="-1260639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7" descr="C:\Users\HP\Desktop\Vision 2030\DSC044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6" r="30835" b="5305"/>
          <a:stretch>
            <a:fillRect/>
          </a:stretch>
        </p:blipFill>
        <p:spPr bwMode="auto">
          <a:xfrm>
            <a:off x="5139558" y="1942566"/>
            <a:ext cx="3394075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0262" y="2509781"/>
            <a:ext cx="422515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altLang="en-US" dirty="0">
                <a:solidFill>
                  <a:schemeClr val="tx1"/>
                </a:solidFill>
              </a:rPr>
              <a:t> Overalls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altLang="en-US" dirty="0">
                <a:solidFill>
                  <a:schemeClr val="tx1"/>
                </a:solidFill>
              </a:rPr>
              <a:t> Gumboots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altLang="en-US" dirty="0">
                <a:solidFill>
                  <a:schemeClr val="tx1"/>
                </a:solidFill>
              </a:rPr>
              <a:t> Apron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altLang="en-US" dirty="0">
                <a:solidFill>
                  <a:schemeClr val="tx1"/>
                </a:solidFill>
              </a:rPr>
              <a:t> Helmet 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altLang="en-US" dirty="0">
                <a:solidFill>
                  <a:schemeClr val="tx1"/>
                </a:solidFill>
              </a:rPr>
              <a:t> Respirator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altLang="en-US" dirty="0">
                <a:solidFill>
                  <a:schemeClr val="tx1"/>
                </a:solidFill>
              </a:rPr>
              <a:t> Gloves</a:t>
            </a:r>
          </a:p>
        </p:txBody>
      </p:sp>
    </p:spTree>
    <p:extLst>
      <p:ext uri="{BB962C8B-B14F-4D97-AF65-F5344CB8AC3E}">
        <p14:creationId xmlns:p14="http://schemas.microsoft.com/office/powerpoint/2010/main" val="310068206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02759" y="1942566"/>
            <a:ext cx="8056178" cy="4514122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721291" y="1111569"/>
            <a:ext cx="7205219" cy="830997"/>
            <a:chOff x="674548" y="-1289133"/>
            <a:chExt cx="7205219" cy="830997"/>
          </a:xfrm>
        </p:grpSpPr>
        <p:sp>
          <p:nvSpPr>
            <p:cNvPr id="9" name="TextBox 8"/>
            <p:cNvSpPr txBox="1"/>
            <p:nvPr/>
          </p:nvSpPr>
          <p:spPr>
            <a:xfrm>
              <a:off x="1088443" y="-1289133"/>
              <a:ext cx="67913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Transportation equipment for the sanitation service providers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48" y="-1260639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2" descr="C:\Users\HP\Desktop\Sanigo Transportation\WP_20141103_05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255" y="2518117"/>
            <a:ext cx="4267807" cy="23497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02759" y="2773563"/>
            <a:ext cx="41359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 modes of Transportation: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Motorised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</a:t>
            </a:r>
            <a:r>
              <a:rPr lang="en-US" dirty="0" err="1">
                <a:solidFill>
                  <a:schemeClr val="tx1"/>
                </a:solidFill>
              </a:rPr>
              <a:t>motorised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67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85260" y="2114605"/>
            <a:ext cx="8056178" cy="4514122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721291" y="1140063"/>
            <a:ext cx="7205219" cy="461665"/>
            <a:chOff x="674548" y="-1260639"/>
            <a:chExt cx="7205219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1088443" y="-1260639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Disposal and Reuse 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48" y="-1260639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185260" y="2477212"/>
            <a:ext cx="35984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Existing Waste Water Treatment Plants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Newly constructed </a:t>
            </a:r>
            <a:r>
              <a:rPr lang="en-US" dirty="0" err="1">
                <a:solidFill>
                  <a:schemeClr val="tx1"/>
                </a:solidFill>
              </a:rPr>
              <a:t>decentralised</a:t>
            </a:r>
            <a:r>
              <a:rPr lang="en-US" dirty="0">
                <a:solidFill>
                  <a:schemeClr val="tx1"/>
                </a:solidFill>
              </a:rPr>
              <a:t> treatment facilities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Reuse a possibility once pathogen results are released by University of Nairobi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723" y="1850498"/>
            <a:ext cx="5041220" cy="357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68078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73186" y="1388607"/>
            <a:ext cx="7776000" cy="61792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UBSUP – Challenges and mitigations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1208803" y="1955408"/>
          <a:ext cx="6619164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5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223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/>
                        <a:t>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/>
                        <a:t>Mitigation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9255">
                <a:tc>
                  <a:txBody>
                    <a:bodyPr/>
                    <a:lstStyle/>
                    <a:p>
                      <a:pPr marL="357188" indent="-357188" algn="just"/>
                      <a:r>
                        <a:rPr lang="en-US" sz="2000" dirty="0"/>
                        <a:t>1. Inability of  landlords to cover investment</a:t>
                      </a:r>
                      <a:r>
                        <a:rPr lang="en-US" sz="2000" baseline="0" dirty="0"/>
                        <a:t> costs of building the toilets to completion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Development of affordable toilet options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Timely payment of subsidies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986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/>
                        <a:t>2.   Slow initial uptake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Robust</a:t>
                      </a:r>
                      <a:r>
                        <a:rPr lang="en-US" sz="2000" baseline="0" dirty="0"/>
                        <a:t> sanitation marketing and prompt payment of the 1</a:t>
                      </a:r>
                      <a:r>
                        <a:rPr lang="en-US" sz="2000" baseline="30000" dirty="0"/>
                        <a:t>st</a:t>
                      </a:r>
                      <a:r>
                        <a:rPr lang="en-US" sz="2000" baseline="0" dirty="0"/>
                        <a:t> subsidies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Picture 36" descr="C:\Users\Admin\Desktop\Lewa 2014 (2)\green-cleaning-green-icon.png"/>
          <p:cNvPicPr>
            <a:picLocks noChangeAspect="1" noChangeArrowheads="1"/>
          </p:cNvPicPr>
          <p:nvPr/>
        </p:nvPicPr>
        <p:blipFill>
          <a:blip r:embed="rId2" cstate="print">
            <a:lum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27" y="1462506"/>
            <a:ext cx="398130" cy="38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93901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75150" y="467362"/>
            <a:ext cx="7776000" cy="61792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UBSUP – Challenges and mitigations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261079"/>
              </p:ext>
            </p:extLst>
          </p:nvPr>
        </p:nvGraphicFramePr>
        <p:xfrm>
          <a:off x="670835" y="1085290"/>
          <a:ext cx="819486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475">
                <a:tc>
                  <a:txBody>
                    <a:bodyPr/>
                    <a:lstStyle/>
                    <a:p>
                      <a:r>
                        <a:rPr lang="en-US" sz="2400" dirty="0"/>
                        <a:t>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Mitigation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547">
                <a:tc>
                  <a:txBody>
                    <a:bodyPr/>
                    <a:lstStyle/>
                    <a:p>
                      <a:pPr marL="268288" indent="-268288"/>
                      <a:r>
                        <a:rPr lang="en-US" sz="2000" dirty="0">
                          <a:latin typeface="+mn-lt"/>
                        </a:rPr>
                        <a:t>3. Less</a:t>
                      </a:r>
                      <a:r>
                        <a:rPr lang="en-US" sz="2000" baseline="0" dirty="0">
                          <a:latin typeface="+mn-lt"/>
                        </a:rPr>
                        <a:t> attention to hand washing facilities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i="1" dirty="0">
                          <a:latin typeface="+mn-lt"/>
                        </a:rPr>
                        <a:t>KonoSafi</a:t>
                      </a:r>
                      <a:r>
                        <a:rPr lang="en-US" sz="2000" baseline="0" dirty="0">
                          <a:latin typeface="+mn-lt"/>
                        </a:rPr>
                        <a:t> a comic book was produced to target children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latin typeface="+mn-lt"/>
                        </a:rPr>
                        <a:t>Posters put  in every toilet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+mn-lt"/>
                        </a:rPr>
                        <a:t>Hand</a:t>
                      </a:r>
                      <a:r>
                        <a:rPr lang="en-US" sz="2000" baseline="0" dirty="0">
                          <a:latin typeface="+mn-lt"/>
                        </a:rPr>
                        <a:t> washing  facilities as a pre-requisite for payment of post-construction incentive 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54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>
                          <a:latin typeface="+mn-lt"/>
                        </a:rPr>
                        <a:t>4. Reluctance of landlords to provide copies</a:t>
                      </a:r>
                      <a:r>
                        <a:rPr lang="en-US" sz="2000" baseline="0" dirty="0">
                          <a:latin typeface="+mn-lt"/>
                        </a:rPr>
                        <a:t> of land ownership documents</a:t>
                      </a:r>
                    </a:p>
                    <a:p>
                      <a:pPr marL="0" indent="0">
                        <a:buNone/>
                      </a:pPr>
                      <a:endParaRPr lang="en-US" sz="2000" baseline="0" dirty="0">
                        <a:latin typeface="+mn-lt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000" baseline="0" dirty="0">
                          <a:latin typeface="+mn-lt"/>
                        </a:rPr>
                        <a:t>5. Slow construction of the </a:t>
                      </a:r>
                      <a:r>
                        <a:rPr lang="en-US" sz="2000" baseline="0" dirty="0" err="1">
                          <a:latin typeface="+mn-lt"/>
                        </a:rPr>
                        <a:t>decentralised</a:t>
                      </a:r>
                      <a:r>
                        <a:rPr lang="en-US" sz="2000" baseline="0" dirty="0">
                          <a:latin typeface="+mn-lt"/>
                        </a:rPr>
                        <a:t> treatment facilities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+mn-lt"/>
                        </a:rPr>
                        <a:t>Any basic proof of ownership is acceptable since households/</a:t>
                      </a:r>
                      <a:r>
                        <a:rPr lang="en-US" sz="2000" baseline="0" dirty="0">
                          <a:latin typeface="+mn-lt"/>
                        </a:rPr>
                        <a:t>landlords invest their own money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baseline="0" dirty="0">
                        <a:latin typeface="+mn-lt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baseline="0" dirty="0">
                        <a:latin typeface="+mn-lt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latin typeface="+mn-lt"/>
                        </a:rPr>
                        <a:t>Prequalifying contractors who have built such facilities before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Picture 36" descr="C:\Users\Admin\Desktop\Lewa 2014 (2)\green-cleaning-green-icon.png"/>
          <p:cNvPicPr>
            <a:picLocks noChangeAspect="1" noChangeArrowheads="1"/>
          </p:cNvPicPr>
          <p:nvPr/>
        </p:nvPicPr>
        <p:blipFill>
          <a:blip r:embed="rId2" cstate="print">
            <a:lum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35" y="583389"/>
            <a:ext cx="398130" cy="38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8233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22140" y="946789"/>
            <a:ext cx="7776000" cy="61792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UBSUP – Challenges and mitigations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680659"/>
              </p:ext>
            </p:extLst>
          </p:nvPr>
        </p:nvGraphicFramePr>
        <p:xfrm>
          <a:off x="565686" y="1951969"/>
          <a:ext cx="7513660" cy="331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7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097">
                <a:tc>
                  <a:txBody>
                    <a:bodyPr/>
                    <a:lstStyle/>
                    <a:p>
                      <a:r>
                        <a:rPr lang="en-US" sz="2400" dirty="0"/>
                        <a:t>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Mitigation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3012">
                <a:tc>
                  <a:txBody>
                    <a:bodyPr/>
                    <a:lstStyle/>
                    <a:p>
                      <a:pPr marL="357188" indent="-268288"/>
                      <a:r>
                        <a:rPr lang="en-US" sz="2000" dirty="0"/>
                        <a:t>7. Process of land acquisition  for</a:t>
                      </a:r>
                      <a:r>
                        <a:rPr lang="en-US" sz="2000" baseline="0" dirty="0"/>
                        <a:t> the decentralized treatment facilities </a:t>
                      </a:r>
                      <a:r>
                        <a:rPr lang="en-US" sz="2000" dirty="0"/>
                        <a:t>takes too</a:t>
                      </a:r>
                      <a:r>
                        <a:rPr lang="en-US" sz="2000" baseline="0" dirty="0"/>
                        <a:t> long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-354013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/>
                        <a:t>Proof of land ownership has to be shown by WSPs during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4410">
                <a:tc>
                  <a:txBody>
                    <a:bodyPr/>
                    <a:lstStyle/>
                    <a:p>
                      <a:pPr marL="357188" indent="-268288"/>
                      <a:r>
                        <a:rPr lang="en-US" sz="2000" dirty="0"/>
                        <a:t>8.  NEMA licensing for the construction consumes a</a:t>
                      </a:r>
                      <a:r>
                        <a:rPr lang="en-US" sz="2000" baseline="0" dirty="0"/>
                        <a:t> lot of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  <a:tabLst>
                          <a:tab pos="268288" algn="l"/>
                        </a:tabLst>
                      </a:pPr>
                      <a:r>
                        <a:rPr lang="en-US" sz="2000" baseline="0" dirty="0"/>
                        <a:t>WSPs to prepare Environmental Impact Assessment at project inception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Picture 36" descr="C:\Users\Admin\Desktop\Lewa 2014 (2)\green-cleaning-green-icon.png"/>
          <p:cNvPicPr>
            <a:picLocks noChangeAspect="1" noChangeArrowheads="1"/>
          </p:cNvPicPr>
          <p:nvPr/>
        </p:nvPicPr>
        <p:blipFill>
          <a:blip r:embed="rId2" cstate="print">
            <a:lum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64" y="986803"/>
            <a:ext cx="398130" cy="38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32889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398225" y="1028544"/>
            <a:ext cx="50881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+mn-lt"/>
              </a:rPr>
              <a:t>Water service providers are willing to engage in household on site sanitation if a proper concept is put in place</a:t>
            </a: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To achieve progress in onsite sanitation, one has to go beyond awareness creation and build infrastructure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+mn-lt"/>
              </a:rPr>
              <a:t>Timely payment of subsidies by the water service providers is crucial for demand creation (confidence)</a:t>
            </a: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Enforcement of the Public Health Act by County Health Officers is necessary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012835" y="472981"/>
            <a:ext cx="7220985" cy="461665"/>
            <a:chOff x="674548" y="-1405050"/>
            <a:chExt cx="7220985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1104209" y="-1405050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Lessons learnt</a:t>
              </a:r>
            </a:p>
          </p:txBody>
        </p:sp>
        <p:pic>
          <p:nvPicPr>
            <p:cNvPr id="11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48" y="-1402529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 descr="G:\P10400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87" y="2042404"/>
            <a:ext cx="3683191" cy="245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67052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092907"/>
            <a:ext cx="7776000" cy="617928"/>
          </a:xfrm>
        </p:spPr>
        <p:txBody>
          <a:bodyPr/>
          <a:lstStyle/>
          <a:p>
            <a:pPr algn="ctr"/>
            <a:r>
              <a:rPr lang="de-DE" sz="2800" b="1" dirty="0">
                <a:solidFill>
                  <a:srgbClr val="002060"/>
                </a:solidFill>
              </a:rPr>
              <a:t>Presentation Road Map</a:t>
            </a:r>
          </a:p>
        </p:txBody>
      </p:sp>
      <p:sp>
        <p:nvSpPr>
          <p:cNvPr id="32" name="Inhaltsplatzhalter 4"/>
          <p:cNvSpPr>
            <a:spLocks noGrp="1"/>
          </p:cNvSpPr>
          <p:nvPr>
            <p:ph idx="1"/>
          </p:nvPr>
        </p:nvSpPr>
        <p:spPr>
          <a:xfrm>
            <a:off x="504497" y="1891862"/>
            <a:ext cx="7898524" cy="4035971"/>
          </a:xfrm>
        </p:spPr>
        <p:txBody>
          <a:bodyPr/>
          <a:lstStyle/>
          <a:p>
            <a:endParaRPr lang="en-US" dirty="0"/>
          </a:p>
          <a:p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633047" y="1617784"/>
            <a:ext cx="83421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What is UBSUP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Financing and Implementation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Sanitation Governance UBSUP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UBSUP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UBSUP Implementation Methodology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Achievements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Organisation of sanitation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Protective equipment for the sanitation service providers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Transportation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Disposal and Reuse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UBSUP challenges and mitigations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Lessons learnt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6246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 txBox="1">
            <a:spLocks noGrp="1"/>
          </p:cNvSpPr>
          <p:nvPr>
            <p:ph idx="1"/>
          </p:nvPr>
        </p:nvSpPr>
        <p:spPr>
          <a:xfrm>
            <a:off x="278292" y="1139236"/>
            <a:ext cx="613278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You can upscale without perfect policies and master plans in place</a:t>
            </a:r>
          </a:p>
          <a:p>
            <a:pPr marL="357188" indent="-3571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For up-scaling, low cost </a:t>
            </a:r>
            <a:r>
              <a:rPr lang="en-US" sz="2200" dirty="0" err="1">
                <a:solidFill>
                  <a:srgbClr val="002060"/>
                </a:solidFill>
              </a:rPr>
              <a:t>decentralised</a:t>
            </a:r>
            <a:r>
              <a:rPr lang="en-US" sz="2200" dirty="0">
                <a:solidFill>
                  <a:srgbClr val="002060"/>
                </a:solidFill>
              </a:rPr>
              <a:t> solutions are key (reaching more people at less per capita cost)</a:t>
            </a:r>
          </a:p>
          <a:p>
            <a:pPr marL="357188" indent="-3571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It is possible to address the entire sanitation value chain</a:t>
            </a:r>
          </a:p>
          <a:p>
            <a:pPr marL="357188" indent="-3571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The permanent presence of social marketers and community health workers is crucial</a:t>
            </a:r>
          </a:p>
          <a:p>
            <a:pPr marL="357188" indent="-35718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The county governments play a key role in ensuring project acceptability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26973" y="389344"/>
            <a:ext cx="7303953" cy="507832"/>
            <a:chOff x="701938" y="-1766979"/>
            <a:chExt cx="7303953" cy="507832"/>
          </a:xfrm>
        </p:grpSpPr>
        <p:sp>
          <p:nvSpPr>
            <p:cNvPr id="9" name="TextBox 8"/>
            <p:cNvSpPr txBox="1"/>
            <p:nvPr/>
          </p:nvSpPr>
          <p:spPr>
            <a:xfrm>
              <a:off x="1214567" y="-1766979"/>
              <a:ext cx="6791324" cy="507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Lessons learnt</a:t>
              </a:r>
            </a:p>
          </p:txBody>
        </p:sp>
        <p:pic>
          <p:nvPicPr>
            <p:cNvPr id="11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938" y="-1729136"/>
              <a:ext cx="437943" cy="424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099" name="Picture 3" descr="G:\P104022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9" b="14810"/>
          <a:stretch/>
        </p:blipFill>
        <p:spPr bwMode="auto">
          <a:xfrm>
            <a:off x="6729381" y="1892826"/>
            <a:ext cx="2312502" cy="247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35036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0352" y="1264837"/>
            <a:ext cx="7776000" cy="617928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Thank you</a:t>
            </a:r>
          </a:p>
        </p:txBody>
      </p:sp>
      <p:pic>
        <p:nvPicPr>
          <p:cNvPr id="5122" name="Picture 2" descr="C:\Users\HP\Desktop\Bilder\SaniGo Testing\DSC044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5"/>
          <a:stretch/>
        </p:blipFill>
        <p:spPr bwMode="auto">
          <a:xfrm>
            <a:off x="4175887" y="2229338"/>
            <a:ext cx="4489812" cy="274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HP\AppData\Local\Microsoft\Windows\Temporary Internet Files\Content.Outlook\EU0JGJFD\collage_20140508095724167_20140508095742616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29" y="2133113"/>
            <a:ext cx="2845798" cy="2845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4449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764489" y="1155592"/>
            <a:ext cx="7791260" cy="40467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u="sng" dirty="0" err="1">
                <a:solidFill>
                  <a:schemeClr val="tx1"/>
                </a:solidFill>
                <a:latin typeface="Calibri" panose="020F0502020204030204" pitchFamily="34" charset="0"/>
              </a:rPr>
              <a:t>U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</a:rPr>
              <a:t>pscaling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B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asic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anitation for the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U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rban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oor. 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Six-year programme (2011- 2017) with projects financed through the Water Sector Trust Fund (WSTF) and implemented by the Water Service Providers (WSPs).</a:t>
            </a: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GOAL: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Improving living conditions by offering sustainable sanitation to residents of urban low income areas in Kenya.</a:t>
            </a:r>
          </a:p>
          <a:p>
            <a:endParaRPr lang="en-US" dirty="0"/>
          </a:p>
          <a:p>
            <a:endParaRPr lang="en-US" dirty="0"/>
          </a:p>
          <a:p>
            <a:endParaRPr lang="de-DE" dirty="0"/>
          </a:p>
        </p:txBody>
      </p:sp>
      <p:grpSp>
        <p:nvGrpSpPr>
          <p:cNvPr id="12" name="Group 11"/>
          <p:cNvGrpSpPr/>
          <p:nvPr/>
        </p:nvGrpSpPr>
        <p:grpSpPr>
          <a:xfrm>
            <a:off x="764489" y="647178"/>
            <a:ext cx="7189454" cy="461665"/>
            <a:chOff x="706079" y="-1026678"/>
            <a:chExt cx="7189454" cy="461665"/>
          </a:xfrm>
        </p:grpSpPr>
        <p:sp>
          <p:nvSpPr>
            <p:cNvPr id="13" name="TextBox 12"/>
            <p:cNvSpPr txBox="1"/>
            <p:nvPr/>
          </p:nvSpPr>
          <p:spPr>
            <a:xfrm>
              <a:off x="1104209" y="-1026678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What is UBSUP?</a:t>
              </a:r>
            </a:p>
          </p:txBody>
        </p:sp>
        <p:pic>
          <p:nvPicPr>
            <p:cNvPr id="14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079" y="-1008391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9315912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58000" y="1690792"/>
            <a:ext cx="5454869" cy="372527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Provide sustainable sanitation for at least 600,000 people through new construction and rehabilitation of 60,000 toilets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Construction of </a:t>
            </a:r>
            <a:r>
              <a:rPr lang="en-US" sz="2000" dirty="0" err="1">
                <a:solidFill>
                  <a:srgbClr val="002060"/>
                </a:solidFill>
              </a:rPr>
              <a:t>decentralised</a:t>
            </a:r>
            <a:r>
              <a:rPr lang="en-US" sz="2000" dirty="0">
                <a:solidFill>
                  <a:srgbClr val="002060"/>
                </a:solidFill>
              </a:rPr>
              <a:t> treatment facilities and establishment of emptying and transportation services (private)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Develop a sanitation up-scaling concept in line with the water sector reforms in Kenya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Establishment of a monitoring system for tracking access </a:t>
            </a:r>
          </a:p>
          <a:p>
            <a:endParaRPr lang="en-US" sz="2000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8" name="Inhaltsplatzhalter 4"/>
          <p:cNvSpPr txBox="1">
            <a:spLocks/>
          </p:cNvSpPr>
          <p:nvPr/>
        </p:nvSpPr>
        <p:spPr bwMode="auto">
          <a:xfrm>
            <a:off x="841663" y="1212120"/>
            <a:ext cx="7791260" cy="480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180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r>
              <a:rPr lang="en-US" sz="2400" b="1" kern="0" dirty="0">
                <a:solidFill>
                  <a:srgbClr val="002060"/>
                </a:solidFill>
              </a:rPr>
              <a:t>Objectives</a:t>
            </a:r>
          </a:p>
          <a:p>
            <a:endParaRPr lang="de-DE" b="0" kern="0" dirty="0"/>
          </a:p>
        </p:txBody>
      </p:sp>
      <p:grpSp>
        <p:nvGrpSpPr>
          <p:cNvPr id="10" name="Group 9"/>
          <p:cNvGrpSpPr/>
          <p:nvPr/>
        </p:nvGrpSpPr>
        <p:grpSpPr>
          <a:xfrm>
            <a:off x="877031" y="661244"/>
            <a:ext cx="7189454" cy="461665"/>
            <a:chOff x="706079" y="-1026678"/>
            <a:chExt cx="7189454" cy="461665"/>
          </a:xfrm>
        </p:grpSpPr>
        <p:sp>
          <p:nvSpPr>
            <p:cNvPr id="11" name="TextBox 10"/>
            <p:cNvSpPr txBox="1"/>
            <p:nvPr/>
          </p:nvSpPr>
          <p:spPr>
            <a:xfrm>
              <a:off x="1104209" y="-1026678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What is UBSUP?</a:t>
              </a:r>
            </a:p>
          </p:txBody>
        </p:sp>
        <p:pic>
          <p:nvPicPr>
            <p:cNvPr id="12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079" y="-1008391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 descr="C:\Users\HP\Desktop\Bilder\Dirk\Ubsup toilets, Ololaiser (8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27" r="10000" b="3448"/>
          <a:stretch/>
        </p:blipFill>
        <p:spPr bwMode="auto">
          <a:xfrm>
            <a:off x="5838094" y="1955411"/>
            <a:ext cx="3066757" cy="295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7943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 bwMode="auto">
          <a:xfrm>
            <a:off x="3745631" y="2549527"/>
            <a:ext cx="1639835" cy="154394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030" y="807876"/>
            <a:ext cx="8501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Financing                                                    Implementation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91093" y="2407690"/>
            <a:ext cx="1370502" cy="586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de-DE" sz="28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41351" y="1653461"/>
            <a:ext cx="1988582" cy="980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sz="1800" b="1" dirty="0">
                <a:solidFill>
                  <a:schemeClr val="tx1"/>
                </a:solidFill>
                <a:cs typeface="Arial" pitchFamily="34" charset="0"/>
              </a:rPr>
              <a:t>County Public Health Department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4564090" y="1806863"/>
            <a:ext cx="1639835" cy="154394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952470" y="1770599"/>
            <a:ext cx="1625388" cy="1557857"/>
          </a:xfrm>
          <a:prstGeom prst="ellipse">
            <a:avLst/>
          </a:prstGeom>
          <a:solidFill>
            <a:schemeClr val="bg1">
              <a:alpha val="57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17" name="Notched Right Arrow 16"/>
          <p:cNvSpPr/>
          <p:nvPr/>
        </p:nvSpPr>
        <p:spPr bwMode="auto">
          <a:xfrm rot="20655040">
            <a:off x="2075127" y="3036656"/>
            <a:ext cx="976047" cy="525657"/>
          </a:xfrm>
          <a:prstGeom prst="notchedRightArrow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18" name="Notched Right Arrow 17"/>
          <p:cNvSpPr/>
          <p:nvPr/>
        </p:nvSpPr>
        <p:spPr bwMode="auto">
          <a:xfrm rot="18999845">
            <a:off x="2279726" y="3749208"/>
            <a:ext cx="976047" cy="525657"/>
          </a:xfrm>
          <a:prstGeom prst="notchedRightArrow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pic>
        <p:nvPicPr>
          <p:cNvPr id="19" name="Picture 2" descr="F:\GIZ-WSRP\01_GIZ\01_Component WSRP\09_Congresses\141016_WASPA\03_Presentation\Pictures\pixels\Débouché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531" y="1779775"/>
            <a:ext cx="1121529" cy="1094373"/>
          </a:xfrm>
          <a:prstGeom prst="rect">
            <a:avLst/>
          </a:prstGeom>
          <a:noFill/>
        </p:spPr>
      </p:pic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91093" y="3227989"/>
            <a:ext cx="1655923" cy="52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dirty="0">
                <a:solidFill>
                  <a:srgbClr val="002060"/>
                </a:solidFill>
              </a:rPr>
              <a:t>Technical support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93512" y="1409116"/>
            <a:ext cx="1344071" cy="46166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02060"/>
                </a:solidFill>
                <a:cs typeface="Arial" pitchFamily="34" charset="0"/>
              </a:rPr>
              <a:t>UBSUP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3321220" y="3627191"/>
            <a:ext cx="2692252" cy="293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dirty="0">
                <a:solidFill>
                  <a:srgbClr val="002060"/>
                </a:solidFill>
              </a:rPr>
              <a:t>Water Sector Trust Fund</a:t>
            </a: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501127" y="4812079"/>
            <a:ext cx="1843606" cy="58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dirty="0">
                <a:solidFill>
                  <a:srgbClr val="002060"/>
                </a:solidFill>
              </a:rPr>
              <a:t>German Development Bank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77" y="4974780"/>
            <a:ext cx="1893007" cy="1076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Notched Right Arrow 29"/>
          <p:cNvSpPr/>
          <p:nvPr/>
        </p:nvSpPr>
        <p:spPr bwMode="auto">
          <a:xfrm rot="16947159">
            <a:off x="2937063" y="4275293"/>
            <a:ext cx="976047" cy="525657"/>
          </a:xfrm>
          <a:prstGeom prst="notchedRightArrow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05821" y="3134941"/>
            <a:ext cx="1344071" cy="46166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solidFill>
                  <a:srgbClr val="002060"/>
                </a:solidFill>
                <a:cs typeface="Arial" pitchFamily="34" charset="0"/>
              </a:rPr>
              <a:t>WSTF</a:t>
            </a:r>
          </a:p>
        </p:txBody>
      </p:sp>
      <p:sp>
        <p:nvSpPr>
          <p:cNvPr id="23" name="Notched Right Arrow 22"/>
          <p:cNvSpPr/>
          <p:nvPr/>
        </p:nvSpPr>
        <p:spPr bwMode="auto">
          <a:xfrm rot="3068472">
            <a:off x="5922517" y="3213632"/>
            <a:ext cx="976047" cy="525657"/>
          </a:xfrm>
          <a:prstGeom prst="notchedRightArrow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8099" y="3984123"/>
            <a:ext cx="2830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Water Service Providers</a:t>
            </a:r>
          </a:p>
        </p:txBody>
      </p:sp>
      <p:pic>
        <p:nvPicPr>
          <p:cNvPr id="27" name="Picture 4" descr="C:\Users\ADMIN\Pictures\giz 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81" y="2743719"/>
            <a:ext cx="18637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5" descr="C:\Users\ADMIN\Pictures\kfw imag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31" y="3939985"/>
            <a:ext cx="13700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Notched Right Arrow 31"/>
          <p:cNvSpPr/>
          <p:nvPr/>
        </p:nvSpPr>
        <p:spPr bwMode="auto">
          <a:xfrm rot="1015961">
            <a:off x="1913484" y="1684060"/>
            <a:ext cx="976047" cy="525657"/>
          </a:xfrm>
          <a:prstGeom prst="notchedRightArrow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pic>
        <p:nvPicPr>
          <p:cNvPr id="33" name="Picture 8" descr="C:\Users\ADMIN\Desktop\gok_logo.jpg"/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2571" y="1348943"/>
            <a:ext cx="1045521" cy="930994"/>
          </a:xfrm>
        </p:spPr>
      </p:pic>
      <p:sp>
        <p:nvSpPr>
          <p:cNvPr id="5" name="TextBox 4"/>
          <p:cNvSpPr txBox="1"/>
          <p:nvPr/>
        </p:nvSpPr>
        <p:spPr>
          <a:xfrm>
            <a:off x="255238" y="2294977"/>
            <a:ext cx="2316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Government of Kenya</a:t>
            </a:r>
          </a:p>
        </p:txBody>
      </p:sp>
      <p:sp>
        <p:nvSpPr>
          <p:cNvPr id="35" name="Notched Right Arrow 34"/>
          <p:cNvSpPr/>
          <p:nvPr/>
        </p:nvSpPr>
        <p:spPr bwMode="auto">
          <a:xfrm rot="20042943">
            <a:off x="6138503" y="1906527"/>
            <a:ext cx="976047" cy="525657"/>
          </a:xfrm>
          <a:prstGeom prst="notchedRightArrow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4725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chael Wolf\Desktop\Downloads\InstitutionMembershipIc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116" y="1226132"/>
            <a:ext cx="3746345" cy="304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el 1"/>
          <p:cNvSpPr txBox="1">
            <a:spLocks/>
          </p:cNvSpPr>
          <p:nvPr/>
        </p:nvSpPr>
        <p:spPr bwMode="auto">
          <a:xfrm>
            <a:off x="6129112" y="752961"/>
            <a:ext cx="3324381" cy="754813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Ministry of Water and Irrigation</a:t>
            </a:r>
          </a:p>
          <a:p>
            <a:r>
              <a:rPr lang="en-US" sz="1800" dirty="0">
                <a:solidFill>
                  <a:srgbClr val="FF0000"/>
                </a:solidFill>
              </a:rPr>
              <a:t>Policy formulation (Water Sector)</a:t>
            </a:r>
            <a:endParaRPr lang="de-DE" kern="0" dirty="0">
              <a:solidFill>
                <a:srgbClr val="002060"/>
              </a:solidFill>
            </a:endParaRPr>
          </a:p>
          <a:p>
            <a:r>
              <a:rPr lang="de-DE" sz="1800" kern="0" dirty="0">
                <a:solidFill>
                  <a:srgbClr val="002060"/>
                </a:solidFill>
              </a:rPr>
              <a:t>National Environmental Management Authority (NEMA): </a:t>
            </a:r>
            <a:br>
              <a:rPr lang="de-DE" sz="1800" kern="0" dirty="0">
                <a:solidFill>
                  <a:srgbClr val="002060"/>
                </a:solidFill>
              </a:rPr>
            </a:br>
            <a:r>
              <a:rPr lang="de-DE" sz="1800" kern="0" dirty="0">
                <a:solidFill>
                  <a:srgbClr val="FF0000"/>
                </a:solidFill>
              </a:rPr>
              <a:t>Enforcement of environmental laws</a:t>
            </a:r>
            <a:br>
              <a:rPr lang="de-DE" sz="1800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r>
              <a:rPr lang="de-DE" b="0" kern="0" dirty="0">
                <a:solidFill>
                  <a:srgbClr val="002060"/>
                </a:solidFill>
              </a:rPr>
              <a:t> </a:t>
            </a:r>
            <a:br>
              <a:rPr lang="de-DE" b="0" kern="0" dirty="0">
                <a:solidFill>
                  <a:srgbClr val="002060"/>
                </a:solidFill>
              </a:rPr>
            </a:br>
            <a:endParaRPr lang="de-DE" b="0" kern="0" dirty="0">
              <a:solidFill>
                <a:srgbClr val="002060"/>
              </a:solidFill>
            </a:endParaRPr>
          </a:p>
        </p:txBody>
      </p:sp>
      <p:sp>
        <p:nvSpPr>
          <p:cNvPr id="21" name="Titel 1"/>
          <p:cNvSpPr txBox="1">
            <a:spLocks/>
          </p:cNvSpPr>
          <p:nvPr/>
        </p:nvSpPr>
        <p:spPr bwMode="auto">
          <a:xfrm>
            <a:off x="408818" y="819322"/>
            <a:ext cx="3049744" cy="1109828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dirty="0">
                <a:solidFill>
                  <a:srgbClr val="002060"/>
                </a:solidFill>
              </a:rPr>
              <a:t>Ministry of Health</a:t>
            </a:r>
          </a:p>
          <a:p>
            <a:r>
              <a:rPr lang="de-DE" sz="1800" kern="0" dirty="0">
                <a:solidFill>
                  <a:srgbClr val="FF0000"/>
                </a:solidFill>
              </a:rPr>
              <a:t>Policy formulation (Public Health)</a:t>
            </a: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r>
              <a:rPr lang="de-DE" b="0" kern="0" dirty="0">
                <a:solidFill>
                  <a:srgbClr val="002060"/>
                </a:solidFill>
              </a:rPr>
              <a:t> </a:t>
            </a:r>
            <a:br>
              <a:rPr lang="de-DE" b="0" kern="0" dirty="0">
                <a:solidFill>
                  <a:srgbClr val="002060"/>
                </a:solidFill>
              </a:rPr>
            </a:br>
            <a:endParaRPr lang="de-DE" b="0" kern="0" dirty="0">
              <a:solidFill>
                <a:srgbClr val="00206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950803" y="357657"/>
            <a:ext cx="7462698" cy="461665"/>
            <a:chOff x="706079" y="-1026678"/>
            <a:chExt cx="7462698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1056676" y="-1026678"/>
              <a:ext cx="7112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rgbClr val="002060"/>
                  </a:solidFill>
                </a:rPr>
                <a:t>Sanitation Governance  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pic>
          <p:nvPicPr>
            <p:cNvPr id="24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3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079" y="-1008391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itel 1"/>
          <p:cNvSpPr txBox="1">
            <a:spLocks/>
          </p:cNvSpPr>
          <p:nvPr/>
        </p:nvSpPr>
        <p:spPr bwMode="auto">
          <a:xfrm>
            <a:off x="641310" y="4920992"/>
            <a:ext cx="8146300" cy="524344"/>
          </a:xfrm>
          <a:prstGeom prst="rect">
            <a:avLst/>
          </a:prstGeom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/>
            <a:r>
              <a:rPr lang="en-US" dirty="0">
                <a:solidFill>
                  <a:srgbClr val="002060"/>
                </a:solidFill>
              </a:rPr>
              <a:t>Existing legal institutional framework</a:t>
            </a:r>
            <a:endParaRPr lang="de-DE" b="0" kern="0" dirty="0">
              <a:solidFill>
                <a:srgbClr val="002060"/>
              </a:solidFill>
            </a:endParaRPr>
          </a:p>
        </p:txBody>
      </p:sp>
      <p:sp>
        <p:nvSpPr>
          <p:cNvPr id="31" name="Titel 1"/>
          <p:cNvSpPr txBox="1">
            <a:spLocks/>
          </p:cNvSpPr>
          <p:nvPr/>
        </p:nvSpPr>
        <p:spPr bwMode="auto">
          <a:xfrm>
            <a:off x="348010" y="2922547"/>
            <a:ext cx="2648300" cy="195434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002060"/>
                </a:solidFill>
              </a:rPr>
              <a:t>Public Health Department</a:t>
            </a:r>
          </a:p>
          <a:p>
            <a:r>
              <a:rPr lang="en-US" sz="1800" dirty="0">
                <a:solidFill>
                  <a:srgbClr val="FF0000"/>
                </a:solidFill>
              </a:rPr>
              <a:t>Awareness creation, hygiene education and enforcement of PH laws</a:t>
            </a:r>
          </a:p>
        </p:txBody>
      </p:sp>
      <p:sp>
        <p:nvSpPr>
          <p:cNvPr id="32" name="Titel 1"/>
          <p:cNvSpPr txBox="1">
            <a:spLocks/>
          </p:cNvSpPr>
          <p:nvPr/>
        </p:nvSpPr>
        <p:spPr bwMode="auto">
          <a:xfrm>
            <a:off x="6142256" y="3899720"/>
            <a:ext cx="2954847" cy="513062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002060"/>
                </a:solidFill>
              </a:rPr>
              <a:t>Water Service Providers: </a:t>
            </a:r>
            <a:r>
              <a:rPr lang="en-US" sz="1800" dirty="0">
                <a:solidFill>
                  <a:srgbClr val="FF0000"/>
                </a:solidFill>
              </a:rPr>
              <a:t>Water and Sanitation Service Provision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5" name="Up-Down Arrow 24"/>
          <p:cNvSpPr/>
          <p:nvPr/>
        </p:nvSpPr>
        <p:spPr bwMode="auto">
          <a:xfrm>
            <a:off x="4192489" y="2183524"/>
            <a:ext cx="758283" cy="1630235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34" name="Titel 1"/>
          <p:cNvSpPr txBox="1">
            <a:spLocks/>
          </p:cNvSpPr>
          <p:nvPr/>
        </p:nvSpPr>
        <p:spPr bwMode="auto">
          <a:xfrm>
            <a:off x="3002417" y="1618104"/>
            <a:ext cx="3049744" cy="622092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/>
            <a:r>
              <a:rPr lang="en-US" dirty="0">
                <a:solidFill>
                  <a:srgbClr val="C80F0F"/>
                </a:solidFill>
              </a:rPr>
              <a:t>National</a:t>
            </a:r>
          </a:p>
          <a:p>
            <a:pPr algn="ctr"/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r>
              <a:rPr lang="de-DE" b="0" kern="0" dirty="0">
                <a:solidFill>
                  <a:srgbClr val="002060"/>
                </a:solidFill>
              </a:rPr>
              <a:t> </a:t>
            </a:r>
            <a:br>
              <a:rPr lang="de-DE" b="0" kern="0" dirty="0">
                <a:solidFill>
                  <a:srgbClr val="002060"/>
                </a:solidFill>
              </a:rPr>
            </a:br>
            <a:endParaRPr lang="de-DE" b="0" kern="0" dirty="0">
              <a:solidFill>
                <a:srgbClr val="002060"/>
              </a:solidFill>
            </a:endParaRPr>
          </a:p>
        </p:txBody>
      </p:sp>
      <p:sp>
        <p:nvSpPr>
          <p:cNvPr id="35" name="Titel 1"/>
          <p:cNvSpPr txBox="1">
            <a:spLocks/>
          </p:cNvSpPr>
          <p:nvPr/>
        </p:nvSpPr>
        <p:spPr bwMode="auto">
          <a:xfrm>
            <a:off x="3079368" y="4101736"/>
            <a:ext cx="3049744" cy="622092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/>
            <a:r>
              <a:rPr lang="en-US" dirty="0">
                <a:solidFill>
                  <a:srgbClr val="C80F0F"/>
                </a:solidFill>
              </a:rPr>
              <a:t>County</a:t>
            </a:r>
          </a:p>
          <a:p>
            <a:pPr algn="ctr"/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br>
              <a:rPr lang="de-DE" b="0" kern="0" dirty="0">
                <a:solidFill>
                  <a:srgbClr val="002060"/>
                </a:solidFill>
              </a:rPr>
            </a:br>
            <a:r>
              <a:rPr lang="de-DE" b="0" kern="0" dirty="0">
                <a:solidFill>
                  <a:srgbClr val="002060"/>
                </a:solidFill>
              </a:rPr>
              <a:t> </a:t>
            </a:r>
            <a:br>
              <a:rPr lang="de-DE" b="0" kern="0" dirty="0">
                <a:solidFill>
                  <a:srgbClr val="002060"/>
                </a:solidFill>
              </a:rPr>
            </a:br>
            <a:endParaRPr lang="de-DE" b="0" kern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788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15615" y="1577937"/>
            <a:ext cx="4824248" cy="4345785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Call for proposals: Water service providers apply for  the UBSUP project within their jurisdiction with estimated minimum demand of 200 toilets (Phase 1)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Social marketers promote toilet at household level (Public awareness raising and sanitation marketing)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Households/Landlords register and choose from </a:t>
            </a:r>
            <a:r>
              <a:rPr lang="en-US" sz="2000" dirty="0" err="1">
                <a:solidFill>
                  <a:schemeClr val="tx1"/>
                </a:solidFill>
              </a:rPr>
              <a:t>standardised</a:t>
            </a:r>
            <a:r>
              <a:rPr lang="en-US" sz="2000" dirty="0">
                <a:solidFill>
                  <a:schemeClr val="tx1"/>
                </a:solidFill>
              </a:rPr>
              <a:t> toilet designs (UDDT, Pour flush, cistern flush)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de-DE" dirty="0"/>
          </a:p>
        </p:txBody>
      </p:sp>
      <p:grpSp>
        <p:nvGrpSpPr>
          <p:cNvPr id="8" name="Group 7"/>
          <p:cNvGrpSpPr/>
          <p:nvPr/>
        </p:nvGrpSpPr>
        <p:grpSpPr>
          <a:xfrm>
            <a:off x="716620" y="957249"/>
            <a:ext cx="7189454" cy="461665"/>
            <a:chOff x="706079" y="-1026678"/>
            <a:chExt cx="718945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1104209" y="-1026678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The  UBSUP approach (1)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079" y="-1008391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 descr="C:\Users\HP\Desktop\Bilder\Dirk\0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718" y="1988853"/>
            <a:ext cx="3334525" cy="250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02821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46841" y="1379149"/>
            <a:ext cx="4887311" cy="4776991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Households/Landlords contract artisans to build toilet according to standards set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Supervision of construction is done by the water service providers and field monitors from the Water Sector Trust Fund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After construction to the standards, the water service provider pays a Post-construction incentive of 20,000 Kenya Shillings per toilet door regardless of the type of toilet chosen</a:t>
            </a:r>
          </a:p>
          <a:p>
            <a:endParaRPr lang="en-US" sz="2000" dirty="0"/>
          </a:p>
          <a:p>
            <a:endParaRPr lang="en-US" dirty="0"/>
          </a:p>
          <a:p>
            <a:endParaRPr lang="de-DE" dirty="0"/>
          </a:p>
        </p:txBody>
      </p:sp>
      <p:grpSp>
        <p:nvGrpSpPr>
          <p:cNvPr id="2" name="Group 7"/>
          <p:cNvGrpSpPr/>
          <p:nvPr/>
        </p:nvGrpSpPr>
        <p:grpSpPr>
          <a:xfrm>
            <a:off x="663612" y="784965"/>
            <a:ext cx="7189454" cy="461665"/>
            <a:chOff x="706079" y="-1026678"/>
            <a:chExt cx="718945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1104209" y="-1026678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The  UBSUP approach (2)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079" y="-1008391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2" descr="G:\P104017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273" y="1816723"/>
            <a:ext cx="3685907" cy="245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0715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62609" y="622392"/>
            <a:ext cx="5340626" cy="528144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Rapid qualitative study to get an overview of situation in typical low income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Large scale quantitative study to collect data representative for low income areas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Development  of technical, social and financial options covering the whole sanitation value chain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Development of  household sanitation information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Testing of different  toilet designs and piloting of the concept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Finalizing the concept based on piloting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Up-scaling using the tested concept</a:t>
            </a:r>
            <a:endParaRPr lang="en-US" i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926831" y="189264"/>
            <a:ext cx="7189454" cy="461665"/>
            <a:chOff x="706079" y="-1026678"/>
            <a:chExt cx="718945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1104209" y="-1026678"/>
              <a:ext cx="6791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UBSUP Implementation Methodology</a:t>
              </a:r>
            </a:p>
          </p:txBody>
        </p:sp>
        <p:pic>
          <p:nvPicPr>
            <p:cNvPr id="10" name="Picture 36" descr="C:\Users\Admin\Desktop\Lewa 2014 (2)\green-cleaning-green-icon.png"/>
            <p:cNvPicPr>
              <a:picLocks noChangeAspect="1" noChangeArrowheads="1"/>
            </p:cNvPicPr>
            <p:nvPr/>
          </p:nvPicPr>
          <p:blipFill>
            <a:blip r:embed="rId2" cstate="print">
              <a:lum contrast="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079" y="-1008391"/>
              <a:ext cx="398130" cy="385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 descr="P10107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2" y="1788462"/>
            <a:ext cx="3246118" cy="2441949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93603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1031</Words>
  <Application>Microsoft Office PowerPoint</Application>
  <PresentationFormat>Bildschirmpräsentation (4:3)</PresentationFormat>
  <Paragraphs>160</Paragraphs>
  <Slides>21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Up-scaling Basic Sanitation for the Urban Poor (UBSUP)  in Kenya </vt:lpstr>
      <vt:lpstr>Presentation Road Map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UBSUP – Challenges and mitigations</vt:lpstr>
      <vt:lpstr>UBSUP – Challenges and mitigations</vt:lpstr>
      <vt:lpstr>UBSUP – Challenges and mitigations</vt:lpstr>
      <vt:lpstr>PowerPoint-Präsentation</vt:lpstr>
      <vt:lpstr>PowerPoint-Präsentation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5</cp:revision>
  <dcterms:created xsi:type="dcterms:W3CDTF">2017-07-24T09:02:33Z</dcterms:created>
  <dcterms:modified xsi:type="dcterms:W3CDTF">2017-08-04T06:06:05Z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430248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